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9" r:id="rId5"/>
    <p:sldId id="268" r:id="rId6"/>
    <p:sldId id="272" r:id="rId7"/>
    <p:sldId id="270" r:id="rId8"/>
    <p:sldId id="273" r:id="rId9"/>
    <p:sldId id="276" r:id="rId10"/>
    <p:sldId id="277" r:id="rId11"/>
    <p:sldId id="274" r:id="rId12"/>
    <p:sldId id="275" r:id="rId13"/>
    <p:sldId id="271" r:id="rId14"/>
    <p:sldId id="278" r:id="rId15"/>
    <p:sldId id="28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2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b.loc\Recherche\bureautique\Home\Congr&#232;s%20et%20d&#233;placements\SFMPP\2025-10-06-delais-kc-solide-pour-an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b.loc\Recherche\bureautique\Home\Congr&#232;s%20et%20d&#233;placements\SFMPP\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b.loc\Recherche\bureautique\Home\Congr&#232;s%20et%20d&#233;placements\SFMPP\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b.loc\Recherche\bureautique\Home\Congr&#232;s%20et%20d&#233;placements\SFMPP\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b.loc\Recherche\bureautique\Home\Congr&#232;s%20et%20d&#233;placements\SFMPP\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b.loc\Recherche\bureautique\Home\Congr&#232;s%20et%20d&#233;placements\SFMPP\Figu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b.loc\Recherche\bureautique\Home\Congr&#232;s%20et%20d&#233;placements\SFMPP\2025-10-06-delais-kc-solide-pour-ann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b.loc\Recherche\bureautique\Home\Congr&#232;s%20et%20d&#233;placements\SFMPP\2025-10-06-delais-kc-solide-pour-ann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 noProof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Nombre de dossiers et délai de rendu (réception labo - CR) </a:t>
            </a:r>
            <a:r>
              <a:rPr lang="fr-FR" sz="1400" b="1" i="0" u="none" strike="noStrike" kern="1200" spc="0" baseline="0" noProof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congelé + FFPE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'solide (tous)'!$C$1</c:f>
              <c:strCache>
                <c:ptCount val="1"/>
                <c:pt idx="0">
                  <c:v>Nombre de dossiers reçus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'solide (tous)'!$A$3:$A$6</c:f>
              <c:strCache>
                <c:ptCount val="4"/>
                <c:pt idx="0">
                  <c:v>S2 2023</c:v>
                </c:pt>
                <c:pt idx="1">
                  <c:v>S1 2024</c:v>
                </c:pt>
                <c:pt idx="2">
                  <c:v>S2 2024</c:v>
                </c:pt>
                <c:pt idx="3">
                  <c:v>S1 2025</c:v>
                </c:pt>
              </c:strCache>
            </c:strRef>
          </c:cat>
          <c:val>
            <c:numRef>
              <c:f>'solide (tous)'!$C$3:$C$6</c:f>
              <c:numCache>
                <c:formatCode>General</c:formatCode>
                <c:ptCount val="4"/>
                <c:pt idx="0">
                  <c:v>205</c:v>
                </c:pt>
                <c:pt idx="1">
                  <c:v>370</c:v>
                </c:pt>
                <c:pt idx="2">
                  <c:v>456</c:v>
                </c:pt>
                <c:pt idx="3">
                  <c:v>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0-4B3A-B3B7-0605EF43A5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30997904"/>
        <c:axId val="1230998560"/>
      </c:barChart>
      <c:lineChart>
        <c:grouping val="standard"/>
        <c:varyColors val="0"/>
        <c:ser>
          <c:idx val="0"/>
          <c:order val="0"/>
          <c:tx>
            <c:strRef>
              <c:f>'solide (tous)'!$B$1</c:f>
              <c:strCache>
                <c:ptCount val="1"/>
                <c:pt idx="0">
                  <c:v>Délai médian entre la réception et le rendu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'solide (tous)'!$A$3:$A$6</c:f>
              <c:strCache>
                <c:ptCount val="4"/>
                <c:pt idx="0">
                  <c:v>S2 2023</c:v>
                </c:pt>
                <c:pt idx="1">
                  <c:v>S1 2024</c:v>
                </c:pt>
                <c:pt idx="2">
                  <c:v>S2 2024</c:v>
                </c:pt>
                <c:pt idx="3">
                  <c:v>S1 2025</c:v>
                </c:pt>
              </c:strCache>
            </c:strRef>
          </c:cat>
          <c:val>
            <c:numRef>
              <c:f>'solide (tous)'!$B$3:$B$6</c:f>
              <c:numCache>
                <c:formatCode>General</c:formatCode>
                <c:ptCount val="4"/>
                <c:pt idx="0">
                  <c:v>29</c:v>
                </c:pt>
                <c:pt idx="1">
                  <c:v>31</c:v>
                </c:pt>
                <c:pt idx="2">
                  <c:v>31</c:v>
                </c:pt>
                <c:pt idx="3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70-4B3A-B3B7-0605EF43A5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1004464"/>
        <c:axId val="1231006104"/>
      </c:lineChart>
      <c:catAx>
        <c:axId val="123099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0998560"/>
        <c:crosses val="autoZero"/>
        <c:auto val="1"/>
        <c:lblAlgn val="ctr"/>
        <c:lblOffset val="100"/>
        <c:noMultiLvlLbl val="0"/>
      </c:catAx>
      <c:valAx>
        <c:axId val="123099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dirty="0">
                    <a:solidFill>
                      <a:srgbClr val="7030A0"/>
                    </a:solidFill>
                  </a:rPr>
                  <a:t>Nombre de dossiers reçus</a:t>
                </a:r>
              </a:p>
            </c:rich>
          </c:tx>
          <c:layout>
            <c:manualLayout>
              <c:xMode val="edge"/>
              <c:yMode val="edge"/>
              <c:x val="0"/>
              <c:y val="0.296349546885892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0997904"/>
        <c:crosses val="autoZero"/>
        <c:crossBetween val="between"/>
      </c:valAx>
      <c:valAx>
        <c:axId val="1231006104"/>
        <c:scaling>
          <c:orientation val="minMax"/>
          <c:max val="3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dirty="0">
                    <a:solidFill>
                      <a:srgbClr val="002060"/>
                    </a:solidFill>
                  </a:rPr>
                  <a:t>Délai médian (jours)</a:t>
                </a:r>
              </a:p>
            </c:rich>
          </c:tx>
          <c:layout>
            <c:manualLayout>
              <c:xMode val="edge"/>
              <c:yMode val="edge"/>
              <c:x val="0.97990877461670356"/>
              <c:y val="0.33264954139151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1004464"/>
        <c:crosses val="max"/>
        <c:crossBetween val="between"/>
      </c:valAx>
      <c:catAx>
        <c:axId val="123100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006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1680 dossiers</a:t>
            </a:r>
            <a:r>
              <a:rPr lang="fr-FR" sz="1600" b="1" baseline="0" dirty="0"/>
              <a:t> </a:t>
            </a:r>
            <a:r>
              <a:rPr lang="fr-FR" sz="1600" b="1" dirty="0"/>
              <a:t>reçus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1B-45D5-B051-0D51BEE1C5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1B-45D5-B051-0D51BEE1C5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78DFF8A-5676-472E-A3D4-4096DC0949FD}" type="CATEGORYNAME">
                      <a:rPr lang="en-US" b="1">
                        <a:solidFill>
                          <a:srgbClr val="002060"/>
                        </a:solidFill>
                      </a:rPr>
                      <a:pPr/>
                      <a:t>[NOM DE CATÉGORIE]</a:t>
                    </a:fld>
                    <a:r>
                      <a:rPr lang="en-US" b="1" baseline="0">
                        <a:solidFill>
                          <a:srgbClr val="002060"/>
                        </a:solidFill>
                      </a:rPr>
                      <a:t>; </a:t>
                    </a:r>
                    <a:fld id="{E3B96DA8-3B72-43AF-84A7-7E4DCE735AE3}" type="VALUE">
                      <a:rPr lang="en-US" b="1" baseline="0">
                        <a:solidFill>
                          <a:srgbClr val="002060"/>
                        </a:solidFill>
                      </a:rPr>
                      <a:pPr/>
                      <a:t>[VALEUR]</a:t>
                    </a:fld>
                    <a:r>
                      <a:rPr lang="en-US" b="1" baseline="0">
                        <a:solidFill>
                          <a:srgbClr val="002060"/>
                        </a:solidFill>
                      </a:rPr>
                      <a:t>; </a:t>
                    </a:r>
                    <a:fld id="{524BCAB6-F495-41C7-A21A-C8C3C4A3C720}" type="PERCENTAGE">
                      <a:rPr lang="en-US" b="1" baseline="0">
                        <a:solidFill>
                          <a:srgbClr val="002060"/>
                        </a:solidFill>
                      </a:rPr>
                      <a:pPr/>
                      <a:t>[POURCENTAGE]</a:t>
                    </a:fld>
                    <a:endParaRPr lang="en-US" b="1" baseline="0">
                      <a:solidFill>
                        <a:srgbClr val="00206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1B-45D5-B051-0D51BEE1C5F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3417056-F199-4DCE-B10A-40EFFC8D2859}" type="CATEGORYNAME">
                      <a:rPr lang="en-US" b="1">
                        <a:solidFill>
                          <a:schemeClr val="accent2"/>
                        </a:solidFill>
                      </a:rPr>
                      <a:pPr/>
                      <a:t>[NOM DE CATÉGORIE]</a:t>
                    </a:fld>
                    <a:r>
                      <a:rPr lang="en-US" b="1" baseline="0">
                        <a:solidFill>
                          <a:schemeClr val="accent2"/>
                        </a:solidFill>
                      </a:rPr>
                      <a:t>; </a:t>
                    </a:r>
                    <a:fld id="{81F11BA6-EE57-4D64-8850-98B157F059F2}" type="VALUE">
                      <a:rPr lang="en-US" b="1" baseline="0">
                        <a:solidFill>
                          <a:schemeClr val="accent2"/>
                        </a:solidFill>
                      </a:rPr>
                      <a:pPr/>
                      <a:t>[VALEUR]</a:t>
                    </a:fld>
                    <a:r>
                      <a:rPr lang="en-US" b="1" baseline="0">
                        <a:solidFill>
                          <a:schemeClr val="accent2"/>
                        </a:solidFill>
                      </a:rPr>
                      <a:t>; </a:t>
                    </a:r>
                    <a:fld id="{C6497B6A-0D68-430B-B743-872772016089}" type="PERCENTAGE">
                      <a:rPr lang="en-US" b="1" baseline="0">
                        <a:solidFill>
                          <a:schemeClr val="accent2"/>
                        </a:solidFill>
                      </a:rPr>
                      <a:pPr/>
                      <a:t>[POURCENTAGE]</a:t>
                    </a:fld>
                    <a:endParaRPr lang="en-US" b="1" baseline="0">
                      <a:solidFill>
                        <a:schemeClr val="accent2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1B-45D5-B051-0D51BEE1C5F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Feuil1!$A$4:$A$5</c:f>
              <c:strCache>
                <c:ptCount val="2"/>
                <c:pt idx="0">
                  <c:v>congelé</c:v>
                </c:pt>
                <c:pt idx="1">
                  <c:v>FFPE</c:v>
                </c:pt>
              </c:strCache>
            </c:strRef>
          </c:cat>
          <c:val>
            <c:numRef>
              <c:f>Feuil1!$B$4:$B$5</c:f>
              <c:numCache>
                <c:formatCode>General</c:formatCode>
                <c:ptCount val="2"/>
                <c:pt idx="0">
                  <c:v>1346</c:v>
                </c:pt>
                <c:pt idx="1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1B-45D5-B051-0D51BEE1C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1520 dossiers séquencés*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33-4E1E-8508-7A651C086AD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33-4E1E-8508-7A651C086AD1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5033-4E1E-8508-7A651C086AD1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5033-4E1E-8508-7A651C086AD1}"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Feuil1!$A$24:$A$25</c:f>
              <c:strCache>
                <c:ptCount val="2"/>
                <c:pt idx="0">
                  <c:v>congelé</c:v>
                </c:pt>
                <c:pt idx="1">
                  <c:v>FFPE</c:v>
                </c:pt>
              </c:strCache>
            </c:strRef>
          </c:cat>
          <c:val>
            <c:numRef>
              <c:f>Feuil1!$B$24:$B$25</c:f>
              <c:numCache>
                <c:formatCode>General</c:formatCode>
                <c:ptCount val="2"/>
                <c:pt idx="0">
                  <c:v>1285</c:v>
                </c:pt>
                <c:pt idx="1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33-4E1E-8508-7A651C086A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Taux de succès extraction ADN et ARN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966996764887957"/>
          <c:y val="0.18474061498857988"/>
          <c:w val="0.83378562071930984"/>
          <c:h val="0.6395270220329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Feuil1!$A$97</c:f>
              <c:strCache>
                <c:ptCount val="1"/>
                <c:pt idx="0">
                  <c:v>congelé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Feuil1!$B$96:$C$96</c:f>
              <c:strCache>
                <c:ptCount val="2"/>
                <c:pt idx="0">
                  <c:v>ADN</c:v>
                </c:pt>
                <c:pt idx="1">
                  <c:v>ARN</c:v>
                </c:pt>
              </c:strCache>
            </c:strRef>
          </c:cat>
          <c:val>
            <c:numRef>
              <c:f>Feuil1!$B$97:$C$97</c:f>
              <c:numCache>
                <c:formatCode>0%</c:formatCode>
                <c:ptCount val="2"/>
                <c:pt idx="0">
                  <c:v>0.92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46-4829-BC46-D188F4CE6B02}"/>
            </c:ext>
          </c:extLst>
        </c:ser>
        <c:ser>
          <c:idx val="1"/>
          <c:order val="1"/>
          <c:tx>
            <c:strRef>
              <c:f>Feuil1!$A$98</c:f>
              <c:strCache>
                <c:ptCount val="1"/>
                <c:pt idx="0">
                  <c:v>FFPE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Feuil1!$B$96:$C$96</c:f>
              <c:strCache>
                <c:ptCount val="2"/>
                <c:pt idx="0">
                  <c:v>ADN</c:v>
                </c:pt>
                <c:pt idx="1">
                  <c:v>ARN</c:v>
                </c:pt>
              </c:strCache>
            </c:strRef>
          </c:cat>
          <c:val>
            <c:numRef>
              <c:f>Feuil1!$B$98:$C$98</c:f>
              <c:numCache>
                <c:formatCode>0%</c:formatCode>
                <c:ptCount val="2"/>
                <c:pt idx="0">
                  <c:v>0.65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46-4829-BC46-D188F4CE6B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4433983"/>
        <c:axId val="2064434463"/>
      </c:barChart>
      <c:catAx>
        <c:axId val="206443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4434463"/>
        <c:crosses val="autoZero"/>
        <c:auto val="1"/>
        <c:lblAlgn val="ctr"/>
        <c:lblOffset val="100"/>
        <c:noMultiLvlLbl val="0"/>
      </c:catAx>
      <c:valAx>
        <c:axId val="206443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Taux de succès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44339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Taux de succès préparation librairies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Feuil1!$A$112</c:f>
              <c:strCache>
                <c:ptCount val="1"/>
                <c:pt idx="0">
                  <c:v>congelé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Feuil1!$B$111:$D$111</c:f>
              <c:strCache>
                <c:ptCount val="3"/>
                <c:pt idx="0">
                  <c:v>WGS</c:v>
                </c:pt>
                <c:pt idx="1">
                  <c:v>WES</c:v>
                </c:pt>
                <c:pt idx="2">
                  <c:v>RNAseq</c:v>
                </c:pt>
              </c:strCache>
            </c:strRef>
          </c:cat>
          <c:val>
            <c:numRef>
              <c:f>Feuil1!$B$112:$D$112</c:f>
              <c:numCache>
                <c:formatCode>0%</c:formatCode>
                <c:ptCount val="3"/>
                <c:pt idx="0">
                  <c:v>0.99</c:v>
                </c:pt>
                <c:pt idx="1">
                  <c:v>0.95</c:v>
                </c:pt>
                <c:pt idx="2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F-4B97-A832-A4879DB56894}"/>
            </c:ext>
          </c:extLst>
        </c:ser>
        <c:ser>
          <c:idx val="1"/>
          <c:order val="1"/>
          <c:tx>
            <c:strRef>
              <c:f>Feuil1!$A$113</c:f>
              <c:strCache>
                <c:ptCount val="1"/>
                <c:pt idx="0">
                  <c:v>FFPE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Feuil1!$B$111:$D$111</c:f>
              <c:strCache>
                <c:ptCount val="3"/>
                <c:pt idx="0">
                  <c:v>WGS</c:v>
                </c:pt>
                <c:pt idx="1">
                  <c:v>WES</c:v>
                </c:pt>
                <c:pt idx="2">
                  <c:v>RNAseq</c:v>
                </c:pt>
              </c:strCache>
            </c:strRef>
          </c:cat>
          <c:val>
            <c:numRef>
              <c:f>Feuil1!$B$113:$D$113</c:f>
              <c:numCache>
                <c:formatCode>0%</c:formatCode>
                <c:ptCount val="3"/>
                <c:pt idx="0">
                  <c:v>0.48</c:v>
                </c:pt>
                <c:pt idx="1">
                  <c:v>0.88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F-4B97-A832-A4879DB568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4433983"/>
        <c:axId val="2064434463"/>
      </c:barChart>
      <c:catAx>
        <c:axId val="206443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4434463"/>
        <c:crosses val="autoZero"/>
        <c:auto val="1"/>
        <c:lblAlgn val="ctr"/>
        <c:lblOffset val="100"/>
        <c:noMultiLvlLbl val="0"/>
      </c:catAx>
      <c:valAx>
        <c:axId val="2064434463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Taux de succès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44339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Taux de redemande d'échantillons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4F-4B4E-8B97-0406ED18DD5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F4F-4B4E-8B97-0406ED18DD5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F4F-4B4E-8B97-0406ED18DD5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F4F-4B4E-8B97-0406ED18D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Feuil1!$A$48:$A$49</c:f>
              <c:strCache>
                <c:ptCount val="2"/>
                <c:pt idx="0">
                  <c:v>congelé</c:v>
                </c:pt>
                <c:pt idx="1">
                  <c:v>FFPE</c:v>
                </c:pt>
              </c:strCache>
            </c:strRef>
          </c:cat>
          <c:val>
            <c:numRef>
              <c:f>Feuil1!$B$48:$B$49</c:f>
              <c:numCache>
                <c:formatCode>0%</c:formatCode>
                <c:ptCount val="2"/>
                <c:pt idx="0">
                  <c:v>0.18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F-4B4E-8B97-0406ED18D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643055"/>
        <c:axId val="2048639215"/>
      </c:barChart>
      <c:catAx>
        <c:axId val="204864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8639215"/>
        <c:crosses val="autoZero"/>
        <c:auto val="1"/>
        <c:lblAlgn val="ctr"/>
        <c:lblOffset val="100"/>
        <c:noMultiLvlLbl val="0"/>
      </c:catAx>
      <c:valAx>
        <c:axId val="204863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864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Délai</a:t>
            </a:r>
            <a:r>
              <a:rPr lang="en-US" baseline="0"/>
              <a:t> de rendu (réception labo - CR)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congelé!$C$1</c:f>
              <c:strCache>
                <c:ptCount val="1"/>
                <c:pt idx="0">
                  <c:v>Nombre de dossiers reçus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congelé!$A$4:$A$6</c:f>
              <c:strCache>
                <c:ptCount val="3"/>
                <c:pt idx="0">
                  <c:v>S1 2024</c:v>
                </c:pt>
                <c:pt idx="1">
                  <c:v>S2 2024</c:v>
                </c:pt>
                <c:pt idx="2">
                  <c:v>S1 2025</c:v>
                </c:pt>
              </c:strCache>
            </c:strRef>
          </c:cat>
          <c:val>
            <c:numRef>
              <c:f>congelé!$C$4:$C$6</c:f>
              <c:numCache>
                <c:formatCode>General</c:formatCode>
                <c:ptCount val="3"/>
                <c:pt idx="0">
                  <c:v>294</c:v>
                </c:pt>
                <c:pt idx="1">
                  <c:v>365</c:v>
                </c:pt>
                <c:pt idx="2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2-4667-9A38-9D1B2FCF4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30997904"/>
        <c:axId val="1230998560"/>
      </c:barChart>
      <c:lineChart>
        <c:grouping val="standard"/>
        <c:varyColors val="0"/>
        <c:ser>
          <c:idx val="0"/>
          <c:order val="0"/>
          <c:tx>
            <c:strRef>
              <c:f>congelé!$B$1</c:f>
              <c:strCache>
                <c:ptCount val="1"/>
                <c:pt idx="0">
                  <c:v>Délai médian entre la réception et le rendu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congelé!$A$4:$A$6</c:f>
              <c:strCache>
                <c:ptCount val="3"/>
                <c:pt idx="0">
                  <c:v>S1 2024</c:v>
                </c:pt>
                <c:pt idx="1">
                  <c:v>S2 2024</c:v>
                </c:pt>
                <c:pt idx="2">
                  <c:v>S1 2025</c:v>
                </c:pt>
              </c:strCache>
            </c:strRef>
          </c:cat>
          <c:val>
            <c:numRef>
              <c:f>congelé!$B$4:$B$6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12-4667-9A38-9D1B2FCF4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004464"/>
        <c:axId val="1231006104"/>
      </c:lineChart>
      <c:catAx>
        <c:axId val="123099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0998560"/>
        <c:crosses val="autoZero"/>
        <c:auto val="1"/>
        <c:lblAlgn val="ctr"/>
        <c:lblOffset val="100"/>
        <c:noMultiLvlLbl val="0"/>
      </c:catAx>
      <c:valAx>
        <c:axId val="123099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>
                    <a:solidFill>
                      <a:srgbClr val="00B0F0"/>
                    </a:solidFill>
                  </a:rPr>
                  <a:t>Nombre de dossiers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0997904"/>
        <c:crosses val="autoZero"/>
        <c:crossBetween val="between"/>
        <c:majorUnit val="100"/>
      </c:valAx>
      <c:valAx>
        <c:axId val="1231006104"/>
        <c:scaling>
          <c:orientation val="minMax"/>
          <c:max val="6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>
                    <a:solidFill>
                      <a:srgbClr val="002060"/>
                    </a:solidFill>
                  </a:rPr>
                  <a:t>Délai médian (jours)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1004464"/>
        <c:crosses val="max"/>
        <c:crossBetween val="between"/>
      </c:valAx>
      <c:catAx>
        <c:axId val="123100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006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Délai</a:t>
            </a:r>
            <a:r>
              <a:rPr lang="en-US" baseline="0"/>
              <a:t> de rendu (réception labo - CR)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FFPE!$C$1</c:f>
              <c:strCache>
                <c:ptCount val="1"/>
                <c:pt idx="0">
                  <c:v>Nombre de dossiers reçus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FFPE!$A$2:$A$4</c:f>
              <c:strCache>
                <c:ptCount val="3"/>
                <c:pt idx="0">
                  <c:v>S1 2024</c:v>
                </c:pt>
                <c:pt idx="1">
                  <c:v>S2 2024</c:v>
                </c:pt>
                <c:pt idx="2">
                  <c:v>S1 2025</c:v>
                </c:pt>
              </c:strCache>
            </c:strRef>
          </c:cat>
          <c:val>
            <c:numRef>
              <c:f>FFPE!$C$2:$C$4</c:f>
              <c:numCache>
                <c:formatCode>General</c:formatCode>
                <c:ptCount val="3"/>
                <c:pt idx="0">
                  <c:v>76</c:v>
                </c:pt>
                <c:pt idx="1">
                  <c:v>91</c:v>
                </c:pt>
                <c:pt idx="2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1-4848-94D6-50275581C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30997904"/>
        <c:axId val="1230998560"/>
      </c:barChart>
      <c:lineChart>
        <c:grouping val="standard"/>
        <c:varyColors val="0"/>
        <c:ser>
          <c:idx val="0"/>
          <c:order val="0"/>
          <c:tx>
            <c:strRef>
              <c:f>FFPE!$B$1</c:f>
              <c:strCache>
                <c:ptCount val="1"/>
                <c:pt idx="0">
                  <c:v>Délai médian entre la réception et le rendu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FFPE!$A$2:$A$4</c:f>
              <c:strCache>
                <c:ptCount val="3"/>
                <c:pt idx="0">
                  <c:v>S1 2024</c:v>
                </c:pt>
                <c:pt idx="1">
                  <c:v>S2 2024</c:v>
                </c:pt>
                <c:pt idx="2">
                  <c:v>S1 2025</c:v>
                </c:pt>
              </c:strCache>
            </c:strRef>
          </c:cat>
          <c:val>
            <c:numRef>
              <c:f>FFPE!$B$2:$B$4</c:f>
              <c:numCache>
                <c:formatCode>General</c:formatCode>
                <c:ptCount val="3"/>
                <c:pt idx="0">
                  <c:v>50</c:v>
                </c:pt>
                <c:pt idx="1">
                  <c:v>51.5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E1-4848-94D6-50275581C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004464"/>
        <c:axId val="1231006104"/>
      </c:lineChart>
      <c:catAx>
        <c:axId val="123099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0998560"/>
        <c:crosses val="autoZero"/>
        <c:auto val="1"/>
        <c:lblAlgn val="ctr"/>
        <c:lblOffset val="100"/>
        <c:noMultiLvlLbl val="0"/>
      </c:catAx>
      <c:valAx>
        <c:axId val="123099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 b="0" i="0" u="none" strike="noStrike" kern="1200" baseline="0" dirty="0">
                    <a:solidFill>
                      <a:srgbClr val="C00000"/>
                    </a:solidFill>
                  </a:rPr>
                  <a:t>Nombre de dossiers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0997904"/>
        <c:crosses val="autoZero"/>
        <c:crossBetween val="between"/>
      </c:valAx>
      <c:valAx>
        <c:axId val="1231006104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 b="0" i="0" u="none" strike="noStrike" kern="1200" baseline="0" dirty="0">
                    <a:solidFill>
                      <a:srgbClr val="002060"/>
                    </a:solidFill>
                  </a:rPr>
                  <a:t>Délai médian (jours)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31004464"/>
        <c:crosses val="max"/>
        <c:crossBetween val="between"/>
      </c:valAx>
      <c:catAx>
        <c:axId val="123100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006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B9443-43F4-C391-5C3B-11EEEC3F0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3534EE-BA76-F1AA-9ED8-EE9B0FF85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892F1-AFB5-2CB5-FE45-D04EA8AF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3452A2-8A81-8580-0793-6440902D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269A0-DB00-A791-EB3E-2A191A41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51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CBFD2-A78F-C42D-4A9D-ED3F1AE3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8669EF-7791-AED5-D24E-C968901D5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C3B599-31A0-62E1-0E25-69005A40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D9A4C5-DDEF-1195-CCB4-905C6B9FC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0D2E6-91F1-E3E2-D6CA-D5220419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36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0FDA2E-BE2E-9933-833E-EC50FB8F6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002C95-A1BE-BE66-CD4B-8C4AC18F6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018546-B853-632A-D2B9-4A4F3525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282A6B-B4D2-0827-E953-A46AD90A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47E3F7-3B06-2838-D231-0A51A5E6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5FD02-BFE2-6E28-4953-29108F37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B7B8EE-15BE-38BA-0F78-664FA6F77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6C855C-3E0E-C389-3554-4CA8D191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A42F6C-C412-EAD5-F436-CE4AB830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A43B68-A2C9-3DD4-EFAB-B7A803A2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73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B587B-D0F4-137F-973F-3BB07886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1524D4-62A4-5CFE-BEF1-0E38FEA58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C72F09-D3CA-230A-4827-18CADB48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C05247-65C8-E751-08ED-71A34BED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C57F9F-0A99-8140-6902-E16D2636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62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5C537-CC25-150C-AA99-78D74A14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1D8E14-F5A6-8FE9-DAFE-8C883E8F4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433666-ABAD-AB63-2157-2F2E8FA1B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8460E9-6F99-C701-682F-F0DCC634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EAE0AF-519D-8BE1-1D0B-A1570824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FAE156-EC5D-CE4D-F6C4-E8532A71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1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140E9-2527-4228-DEFA-5CCC87C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68EF5B-D4F4-C8A8-DEA7-4AFB03E90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BD19DB-48F1-7A29-E6DB-1AD812017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28F54D-A274-7F82-B027-DFA4E09B2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FAFB21-0DFC-446B-FE03-836F79179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ED7813-BCB1-67A1-7207-71016767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1DC002-C9DD-1237-4849-9F11846E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6C7003-E601-3DE8-2136-D96FCDC3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12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B2E7B-A5F2-5F5E-9DCD-21D2049D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C65099-1B12-DDF4-8DA2-D5C06078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A35422-F034-0AF0-5D13-836C1D98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69195E-F1E6-3A0D-1AB2-19309E16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5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A99A8A-173E-C6B6-BA23-283CDF9D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5AD504-B580-CB6F-98D6-CDE57E08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FF3B64-13FC-0C02-FAE6-0C4F4406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07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BBCF8-92B5-2B1F-CCF6-073DDB98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4EE99-496C-59E6-06B7-B454BDCF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BFBB7A-956E-AD21-A66A-51E51DAB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F22059-8FF7-7391-DBAE-63F124BB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C0CBC1-61BC-BC9A-E20A-82546976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D382B9-E99A-FA47-7507-B6FB3940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51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D7200-4527-701A-FBD0-419F949B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508BDD-97C1-DE0C-782D-7F510A49D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BB7215-CD38-97AB-E7BD-BC53BD585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167B51-FC3B-37F8-F3D2-ABC22FEE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E82C35-631E-F1FD-64ED-BDE2C1D6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AC3471-DA78-C146-2841-41386FF3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39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61DBDD-A070-33AC-1667-E5E1D94A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634B65-4975-815D-0A8C-7E53B0C9A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830E39-4881-88E4-29B3-8E5C73688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F04A8-82B1-479C-BBD3-AA9C6870835F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B0D897-1109-D921-EEB6-2BB5E7145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12FF2A-0671-C6DC-9996-A80F73C85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62DE3E-7F66-4431-BC56-E8529CA38B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04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ragen.fr/la-plateforme-auragen/presentation-de-la-plateforme-aurag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1C656-0193-F0D9-9640-41D3D5662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963"/>
            <a:ext cx="9144000" cy="2387600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accent1"/>
                </a:solidFill>
              </a:rPr>
              <a:t>Déploiement du FFPE dans les laboratoires du PFMG2025</a:t>
            </a:r>
            <a:br>
              <a:rPr lang="fr-FR" sz="4800" dirty="0">
                <a:solidFill>
                  <a:schemeClr val="accent1"/>
                </a:solidFill>
              </a:rPr>
            </a:br>
            <a:r>
              <a:rPr lang="fr-FR" sz="4800" dirty="0">
                <a:solidFill>
                  <a:schemeClr val="accent1"/>
                </a:solidFill>
              </a:rPr>
              <a:t>- bilan sur AURAGEN -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DC552E-91BA-4E2D-145E-154FB7CF5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638"/>
            <a:ext cx="9144000" cy="1655762"/>
          </a:xfrm>
        </p:spPr>
        <p:txBody>
          <a:bodyPr/>
          <a:lstStyle/>
          <a:p>
            <a:r>
              <a:rPr lang="fr-FR" sz="3200" dirty="0">
                <a:solidFill>
                  <a:schemeClr val="accent4"/>
                </a:solidFill>
              </a:rPr>
              <a:t>Alain VIARI</a:t>
            </a:r>
          </a:p>
          <a:p>
            <a:r>
              <a:rPr lang="fr-FR" sz="2800" dirty="0">
                <a:solidFill>
                  <a:schemeClr val="accent4"/>
                </a:solidFill>
              </a:rPr>
              <a:t>Anne Mc LEER</a:t>
            </a:r>
          </a:p>
          <a:p>
            <a:r>
              <a:rPr lang="fr-FR" sz="2800" dirty="0">
                <a:solidFill>
                  <a:schemeClr val="accent4"/>
                </a:solidFill>
              </a:rPr>
              <a:t>LBMMS AURAGEN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3265EE-42D2-36C1-0BAC-08CA037BC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7" y="27159"/>
            <a:ext cx="1905266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0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69991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… mais cela prend plus de temps</a:t>
            </a:r>
            <a:br>
              <a:rPr lang="fr-FR" sz="3200" dirty="0"/>
            </a:br>
            <a:r>
              <a:rPr lang="fr-FR" sz="3200" dirty="0"/>
              <a:t>et de ressources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FA5B7B-FC91-68AA-A324-D43DEAC2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C45EEC5-7B73-3864-9674-A31B4B61CCE7}"/>
              </a:ext>
            </a:extLst>
          </p:cNvPr>
          <p:cNvSpPr txBox="1"/>
          <p:nvPr/>
        </p:nvSpPr>
        <p:spPr>
          <a:xfrm>
            <a:off x="2275840" y="5740400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Délai médian = 31 jours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5B84CF-1DFD-F4E0-580F-B6C8FDD4D149}"/>
              </a:ext>
            </a:extLst>
          </p:cNvPr>
          <p:cNvSpPr txBox="1"/>
          <p:nvPr/>
        </p:nvSpPr>
        <p:spPr>
          <a:xfrm>
            <a:off x="7802880" y="5740400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Délai médian = </a:t>
            </a:r>
            <a:r>
              <a:rPr lang="fr-FR" b="1" dirty="0"/>
              <a:t>51</a:t>
            </a:r>
            <a:r>
              <a:rPr lang="fr-FR" dirty="0"/>
              <a:t> jours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8E61DD-42B3-5DB7-C08C-9650FD73B469}"/>
              </a:ext>
            </a:extLst>
          </p:cNvPr>
          <p:cNvSpPr txBox="1"/>
          <p:nvPr/>
        </p:nvSpPr>
        <p:spPr>
          <a:xfrm>
            <a:off x="2743200" y="1722675"/>
            <a:ext cx="123347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CONGELE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6F6196-F90C-0CA6-D895-04E1B941269D}"/>
              </a:ext>
            </a:extLst>
          </p:cNvPr>
          <p:cNvSpPr txBox="1"/>
          <p:nvPr/>
        </p:nvSpPr>
        <p:spPr>
          <a:xfrm>
            <a:off x="8482956" y="1757283"/>
            <a:ext cx="70403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FFPE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DE80FEE-FB58-446A-9D10-30AAE26F8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430214"/>
              </p:ext>
            </p:extLst>
          </p:nvPr>
        </p:nvGraphicFramePr>
        <p:xfrm>
          <a:off x="457199" y="2205990"/>
          <a:ext cx="5638801" cy="336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43DEF0D-DCA6-4490-94E0-E92651A14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828352"/>
              </p:ext>
            </p:extLst>
          </p:nvPr>
        </p:nvGraphicFramePr>
        <p:xfrm>
          <a:off x="6370320" y="2193209"/>
          <a:ext cx="5090159" cy="336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8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5125"/>
            <a:ext cx="107001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dirty="0"/>
              <a:t>Artéfacts liés à la fixation : SNV</a:t>
            </a:r>
            <a:br>
              <a:rPr lang="fr-FR" sz="3200" dirty="0"/>
            </a:br>
            <a:r>
              <a:rPr lang="fr-FR" sz="3200" dirty="0"/>
              <a:t>- signature caractéristique -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C11CD2-8673-2290-4330-EE2ED35B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1865852"/>
            <a:ext cx="7686276" cy="40784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F650C1-0B66-F0DE-98F8-77493AF4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A0E3B31-1DB4-56DD-94D9-1C17967F07CD}"/>
              </a:ext>
            </a:extLst>
          </p:cNvPr>
          <p:cNvSpPr txBox="1"/>
          <p:nvPr/>
        </p:nvSpPr>
        <p:spPr>
          <a:xfrm>
            <a:off x="8194277" y="2509520"/>
            <a:ext cx="3860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Transitions C&gt;T (fixation)</a:t>
            </a:r>
          </a:p>
          <a:p>
            <a:pPr marL="285750" indent="-285750">
              <a:buFontTx/>
              <a:buChar char="-"/>
            </a:pPr>
            <a:r>
              <a:rPr lang="fr-FR" dirty="0"/>
              <a:t>Augmentation artéfactuelle charge mutationnelle (TMB)</a:t>
            </a:r>
          </a:p>
          <a:p>
            <a:pPr marL="285750" indent="-285750">
              <a:buFontTx/>
              <a:buChar char="-"/>
            </a:pPr>
            <a:r>
              <a:rPr lang="fr-FR" dirty="0"/>
              <a:t>Très grande variabilité selon les échantillons</a:t>
            </a:r>
          </a:p>
          <a:p>
            <a:pPr marL="285750" indent="-285750">
              <a:buFontTx/>
              <a:buChar char="-"/>
            </a:pPr>
            <a:r>
              <a:rPr lang="fr-FR" dirty="0"/>
              <a:t>Impossible à prévoir à l’avance</a:t>
            </a:r>
          </a:p>
          <a:p>
            <a:pPr marL="285750" indent="-285750">
              <a:buFontTx/>
              <a:buChar char="-"/>
            </a:pPr>
            <a:r>
              <a:rPr lang="fr-FR" dirty="0"/>
              <a:t>Filtration variants à faible VAF si %cellules tumorales suffisant et après interprétation par biologiste</a:t>
            </a:r>
          </a:p>
        </p:txBody>
      </p:sp>
    </p:spTree>
    <p:extLst>
      <p:ext uri="{BB962C8B-B14F-4D97-AF65-F5344CB8AC3E}">
        <p14:creationId xmlns:p14="http://schemas.microsoft.com/office/powerpoint/2010/main" val="61147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365125"/>
            <a:ext cx="1093109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dirty="0"/>
              <a:t>Artéfacts liés à la fixation : CNV</a:t>
            </a:r>
            <a:br>
              <a:rPr lang="fr-FR" sz="3200" dirty="0"/>
            </a:br>
            <a:r>
              <a:rPr lang="fr-FR" sz="3200" dirty="0"/>
              <a:t>- blocs miroirs congelé et FFPE 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16C05D-AACE-7A3B-0D00-B11BD4797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0" y="1465486"/>
            <a:ext cx="5932694" cy="53112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F8524D-D4A7-1BA4-DC8B-841DB1111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5485"/>
            <a:ext cx="5914930" cy="53112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E18DE3-6F31-97F6-9FFA-201F5481B0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0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69991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Dossiers rendus : FFPE vs congelé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B21424-E30C-F4DB-303B-AC2F60D06B22}"/>
              </a:ext>
            </a:extLst>
          </p:cNvPr>
          <p:cNvSpPr txBox="1"/>
          <p:nvPr/>
        </p:nvSpPr>
        <p:spPr>
          <a:xfrm>
            <a:off x="2113280" y="1882703"/>
            <a:ext cx="123347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CONGELE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A2B3B8-5401-A79A-23CA-FBA86B082512}"/>
              </a:ext>
            </a:extLst>
          </p:cNvPr>
          <p:cNvSpPr txBox="1"/>
          <p:nvPr/>
        </p:nvSpPr>
        <p:spPr>
          <a:xfrm>
            <a:off x="7908768" y="1902095"/>
            <a:ext cx="93647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FFPE   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D6A89D-9564-A16A-BCD0-3ADC3499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46DF6E3-2AD6-FB0C-28B6-8241B584CAB0}"/>
              </a:ext>
            </a:extLst>
          </p:cNvPr>
          <p:cNvSpPr/>
          <p:nvPr/>
        </p:nvSpPr>
        <p:spPr>
          <a:xfrm>
            <a:off x="1394454" y="3033763"/>
            <a:ext cx="1132970" cy="7277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400" dirty="0">
                <a:solidFill>
                  <a:prstClr val="black"/>
                </a:solidFill>
                <a:latin typeface="Calibri" panose="020F0502020204030204"/>
              </a:rPr>
              <a:t>1277 CR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E5D303A-1BE7-09CB-84F2-48D68248DEA2}"/>
              </a:ext>
            </a:extLst>
          </p:cNvPr>
          <p:cNvCxnSpPr>
            <a:cxnSpLocks/>
            <a:stCxn id="8" idx="3"/>
            <a:endCxn id="24" idx="1"/>
          </p:cNvCxnSpPr>
          <p:nvPr/>
        </p:nvCxnSpPr>
        <p:spPr>
          <a:xfrm flipV="1">
            <a:off x="2527424" y="2815552"/>
            <a:ext cx="533455" cy="5820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6B7510B-4868-48FD-3E8F-E5DB272ED886}"/>
              </a:ext>
            </a:extLst>
          </p:cNvPr>
          <p:cNvCxnSpPr>
            <a:cxnSpLocks/>
            <a:stCxn id="8" idx="3"/>
            <a:endCxn id="25" idx="1"/>
          </p:cNvCxnSpPr>
          <p:nvPr/>
        </p:nvCxnSpPr>
        <p:spPr>
          <a:xfrm flipV="1">
            <a:off x="2527424" y="3396130"/>
            <a:ext cx="618813" cy="1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5BCCDEC6-9117-797B-FBE2-38C20399C81C}"/>
              </a:ext>
            </a:extLst>
          </p:cNvPr>
          <p:cNvSpPr txBox="1"/>
          <p:nvPr/>
        </p:nvSpPr>
        <p:spPr>
          <a:xfrm>
            <a:off x="3180759" y="3933950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 en échec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1B04267-6DCE-4EE2-A5C9-E089650EFB2B}"/>
              </a:ext>
            </a:extLst>
          </p:cNvPr>
          <p:cNvSpPr txBox="1"/>
          <p:nvPr/>
        </p:nvSpPr>
        <p:spPr>
          <a:xfrm>
            <a:off x="3060879" y="2661663"/>
            <a:ext cx="17307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 CR concluants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F8A70B5-DABB-7467-681A-82C51C4880B2}"/>
              </a:ext>
            </a:extLst>
          </p:cNvPr>
          <p:cNvSpPr txBox="1"/>
          <p:nvPr/>
        </p:nvSpPr>
        <p:spPr>
          <a:xfrm>
            <a:off x="3146237" y="3134520"/>
            <a:ext cx="1730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7% CR non conclusifs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(%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fr-FR" sz="1400" dirty="0">
                <a:solidFill>
                  <a:srgbClr val="C00000"/>
                </a:solidFill>
                <a:latin typeface="Calibri" panose="020F0502020204030204"/>
              </a:rPr>
              <a:t>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um.)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2132CA1-4928-279D-2F5E-52FB1E170CB6}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>
            <a:off x="2527424" y="3397636"/>
            <a:ext cx="653335" cy="690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7017913-CD56-2010-8F6A-B2DD24B47F7E}"/>
              </a:ext>
            </a:extLst>
          </p:cNvPr>
          <p:cNvSpPr/>
          <p:nvPr/>
        </p:nvSpPr>
        <p:spPr>
          <a:xfrm>
            <a:off x="7000438" y="3032258"/>
            <a:ext cx="936475" cy="7277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fr-FR" sz="1400" dirty="0">
                <a:solidFill>
                  <a:schemeClr val="tx1"/>
                </a:solidFill>
                <a:latin typeface="Calibri" panose="020F0502020204030204"/>
              </a:rPr>
              <a:t>310 CR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4563B79-01E4-1B38-69C5-1BB99F7D8D1F}"/>
              </a:ext>
            </a:extLst>
          </p:cNvPr>
          <p:cNvCxnSpPr>
            <a:cxnSpLocks/>
            <a:stCxn id="34" idx="3"/>
            <a:endCxn id="39" idx="1"/>
          </p:cNvCxnSpPr>
          <p:nvPr/>
        </p:nvCxnSpPr>
        <p:spPr>
          <a:xfrm flipV="1">
            <a:off x="7936913" y="2662378"/>
            <a:ext cx="666653" cy="733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24631BC-BF46-A706-AABE-150D740DBB18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7936913" y="3380708"/>
            <a:ext cx="783649" cy="15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BE48227A-7266-3525-8AFA-51688F14F3F2}"/>
              </a:ext>
            </a:extLst>
          </p:cNvPr>
          <p:cNvSpPr txBox="1"/>
          <p:nvPr/>
        </p:nvSpPr>
        <p:spPr>
          <a:xfrm>
            <a:off x="8708082" y="3933951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25% en échec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29F23DA-265D-A01B-E30F-230D7396ADCE}"/>
              </a:ext>
            </a:extLst>
          </p:cNvPr>
          <p:cNvSpPr txBox="1"/>
          <p:nvPr/>
        </p:nvSpPr>
        <p:spPr>
          <a:xfrm>
            <a:off x="8603566" y="2508489"/>
            <a:ext cx="1972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62% CR concluants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70EAC6F-2089-76D9-017C-AE2FD12E23D7}"/>
              </a:ext>
            </a:extLst>
          </p:cNvPr>
          <p:cNvSpPr txBox="1"/>
          <p:nvPr/>
        </p:nvSpPr>
        <p:spPr>
          <a:xfrm>
            <a:off x="8720562" y="2903654"/>
            <a:ext cx="20382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fr-FR" sz="1400" dirty="0">
                <a:latin typeface="Calibri" panose="020F0502020204030204"/>
              </a:rPr>
              <a:t>13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CR non conclusifs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fr-FR" sz="1400" dirty="0">
                <a:solidFill>
                  <a:srgbClr val="C00000"/>
                </a:solidFill>
              </a:rPr>
              <a:t>(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%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cell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lang="fr-FR" sz="1400" dirty="0">
                <a:solidFill>
                  <a:srgbClr val="C00000"/>
                </a:solidFill>
              </a:rPr>
              <a:t>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um.</a:t>
            </a:r>
            <a:r>
              <a:rPr lang="fr-FR" sz="1400" dirty="0">
                <a:solidFill>
                  <a:srgbClr val="C00000"/>
                </a:solidFill>
              </a:rPr>
              <a:t> +/- qualité des analyses insuffisante : artéfacts)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1987D03-E1EF-6313-81CB-4E884C8508F7}"/>
              </a:ext>
            </a:extLst>
          </p:cNvPr>
          <p:cNvCxnSpPr>
            <a:cxnSpLocks/>
            <a:stCxn id="34" idx="3"/>
            <a:endCxn id="38" idx="1"/>
          </p:cNvCxnSpPr>
          <p:nvPr/>
        </p:nvCxnSpPr>
        <p:spPr>
          <a:xfrm>
            <a:off x="7936913" y="3396131"/>
            <a:ext cx="771169" cy="691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2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/>
              <a:t>FFPE : 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D36214-775C-2696-EA8D-9DF7C8E8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61760" cy="4351338"/>
          </a:xfrm>
        </p:spPr>
        <p:txBody>
          <a:bodyPr/>
          <a:lstStyle/>
          <a:p>
            <a:r>
              <a:rPr lang="fr-FR" dirty="0"/>
              <a:t>Taux d’échecs et nombre de redemandes plus importants</a:t>
            </a:r>
          </a:p>
          <a:p>
            <a:r>
              <a:rPr lang="fr-FR" dirty="0"/>
              <a:t>Temps techniques et d’analyse +/- interprétation plus longs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Privilégier le congelé lorsque cela est possible</a:t>
            </a:r>
          </a:p>
          <a:p>
            <a:r>
              <a:rPr lang="fr-FR" dirty="0"/>
              <a:t>Blocs FFPE avec une bonne qualité d’acides nucléiques : </a:t>
            </a:r>
            <a:br>
              <a:rPr lang="fr-FR" dirty="0"/>
            </a:br>
            <a:r>
              <a:rPr lang="fr-FR" dirty="0"/>
              <a:t>taux de succès identique au congelé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Importance cruciale des étapes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préanalytiques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du tissu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D6A89D-9564-A16A-BCD0-3ADC3499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577C6DE4-4744-6D73-EE53-C49A2AFF1168}"/>
              </a:ext>
            </a:extLst>
          </p:cNvPr>
          <p:cNvSpPr txBox="1"/>
          <p:nvPr/>
        </p:nvSpPr>
        <p:spPr>
          <a:xfrm>
            <a:off x="490500" y="2245558"/>
            <a:ext cx="221919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Juliette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Albuisson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Valery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Attignon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Laure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Barjhoux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Marc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Barritault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Emilien Beaussart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Salma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BenSaïd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Marie Bidart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Ahmed Bouras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Sandrine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Boyault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Pierre-Paul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Bringuier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Adrien Buisson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Charline Caumont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Olivier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Chenavier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Anissa Dahmani</a:t>
            </a:r>
          </a:p>
          <a:p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9064FA4-B33F-B48E-56FE-F0E1C5FC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solidFill>
                  <a:schemeClr val="accent4">
                    <a:lumMod val="75000"/>
                  </a:schemeClr>
                </a:solidFill>
              </a:rPr>
              <a:t>Merci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2C8603-8CE3-8564-95BA-372D408912A1}"/>
              </a:ext>
            </a:extLst>
          </p:cNvPr>
          <p:cNvSpPr txBox="1"/>
          <p:nvPr/>
        </p:nvSpPr>
        <p:spPr>
          <a:xfrm>
            <a:off x="9432108" y="2236366"/>
            <a:ext cx="2424809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r-FR" sz="1800" dirty="0">
                <a:solidFill>
                  <a:schemeClr val="tx1"/>
                </a:solidFill>
              </a:rPr>
              <a:t>Prescripteurs</a:t>
            </a:r>
          </a:p>
          <a:p>
            <a:pPr>
              <a:spcAft>
                <a:spcPts val="100"/>
              </a:spcAft>
            </a:pPr>
            <a:r>
              <a:rPr lang="fr-FR" sz="1800" dirty="0">
                <a:solidFill>
                  <a:schemeClr val="tx1"/>
                </a:solidFill>
              </a:rPr>
              <a:t>Pathologistes</a:t>
            </a:r>
          </a:p>
          <a:p>
            <a:pPr>
              <a:spcAft>
                <a:spcPts val="100"/>
              </a:spcAft>
            </a:pPr>
            <a:r>
              <a:rPr lang="fr-FR" sz="1800" dirty="0">
                <a:solidFill>
                  <a:schemeClr val="tx1"/>
                </a:solidFill>
              </a:rPr>
              <a:t>Chargés de Parcours Génomique (CPG)</a:t>
            </a:r>
          </a:p>
          <a:p>
            <a:pPr>
              <a:spcAft>
                <a:spcPts val="100"/>
              </a:spcAft>
            </a:pPr>
            <a:r>
              <a:rPr lang="fr-FR" sz="1800" dirty="0">
                <a:solidFill>
                  <a:schemeClr val="tx1"/>
                </a:solidFill>
              </a:rPr>
              <a:t>Secrétaires </a:t>
            </a:r>
          </a:p>
          <a:p>
            <a:pPr>
              <a:spcAft>
                <a:spcPts val="100"/>
              </a:spcAft>
            </a:pPr>
            <a:r>
              <a:rPr lang="fr-FR" sz="1800" dirty="0">
                <a:solidFill>
                  <a:schemeClr val="tx1"/>
                </a:solidFill>
              </a:rPr>
              <a:t>Infirmiers</a:t>
            </a:r>
          </a:p>
          <a:p>
            <a:pPr>
              <a:spcAft>
                <a:spcPts val="100"/>
              </a:spcAft>
            </a:pPr>
            <a:r>
              <a:rPr lang="fr-FR" sz="1800" dirty="0">
                <a:solidFill>
                  <a:schemeClr val="tx1"/>
                </a:solidFill>
              </a:rPr>
              <a:t>ARC</a:t>
            </a:r>
          </a:p>
          <a:p>
            <a:pPr>
              <a:spcAft>
                <a:spcPts val="100"/>
              </a:spcAft>
            </a:pPr>
            <a:r>
              <a:rPr lang="fr-FR" sz="1800" dirty="0">
                <a:solidFill>
                  <a:schemeClr val="tx1"/>
                </a:solidFill>
              </a:rPr>
              <a:t>…. </a:t>
            </a:r>
          </a:p>
          <a:p>
            <a:pPr>
              <a:spcAft>
                <a:spcPts val="100"/>
              </a:spcAft>
            </a:pPr>
            <a:endParaRPr lang="fr-FR" dirty="0"/>
          </a:p>
          <a:p>
            <a:pPr>
              <a:spcAft>
                <a:spcPts val="100"/>
              </a:spcAft>
            </a:pPr>
            <a:r>
              <a:rPr lang="fr-FR" sz="1800" dirty="0">
                <a:solidFill>
                  <a:schemeClr val="tx1"/>
                </a:solidFill>
              </a:rPr>
              <a:t>Les patients et leur famille !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2B8064B-9946-83DF-7A3E-BF471E972F17}"/>
              </a:ext>
            </a:extLst>
          </p:cNvPr>
          <p:cNvSpPr txBox="1"/>
          <p:nvPr/>
        </p:nvSpPr>
        <p:spPr>
          <a:xfrm>
            <a:off x="2992772" y="2245558"/>
            <a:ext cx="2540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Florence de Fraipont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Françoise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Descotes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Anthony Ferrari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Carole Ferraro-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Peyret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Jean-Paul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Feugeas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Damien Geneste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Sandrine Genoux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Maëlle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Gerphagnon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Anes Hadjadj-Aoul 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Camille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Leonce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Jonathan Lopez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Cornelia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Mahitasoa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Flore Matthieu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Anne Mc Leer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B56F06B-380B-2C26-249E-6FAA231E386E}"/>
              </a:ext>
            </a:extLst>
          </p:cNvPr>
          <p:cNvSpPr txBox="1"/>
          <p:nvPr/>
        </p:nvSpPr>
        <p:spPr>
          <a:xfrm>
            <a:off x="5814331" y="2245558"/>
            <a:ext cx="34137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Julie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Mondet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Gaëlle Normand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Alexis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Overs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Fanny Pellisson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Nicolas Pons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Pierre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Saintigny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Jean-François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Scariot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Anne-Sophie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Sertier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Gaelle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Tachon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Marie-Hélène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Teillon-Berranger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Anne Thomas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Alain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Viari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Anne-Christine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Waymel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Anne-Sophie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Wozny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0D6373-4730-CDE5-663C-6A8746B23D24}"/>
              </a:ext>
            </a:extLst>
          </p:cNvPr>
          <p:cNvSpPr txBox="1"/>
          <p:nvPr/>
        </p:nvSpPr>
        <p:spPr>
          <a:xfrm>
            <a:off x="1910280" y="1867034"/>
            <a:ext cx="6889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Christine </a:t>
            </a:r>
            <a:r>
              <a:rPr lang="fr-FR" dirty="0" err="1"/>
              <a:t>Vinciguerra</a:t>
            </a:r>
            <a:r>
              <a:rPr lang="fr-FR" dirty="0"/>
              <a:t>			            Jean-Yves Blay 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39DCCA-FF36-C5A1-7435-7D364398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73" b="11773"/>
          <a:stretch/>
        </p:blipFill>
        <p:spPr>
          <a:xfrm>
            <a:off x="4226560" y="98981"/>
            <a:ext cx="1905266" cy="13255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27155AE-AA8F-C496-DE1F-862F995DF8C3}"/>
              </a:ext>
            </a:extLst>
          </p:cNvPr>
          <p:cNvSpPr txBox="1"/>
          <p:nvPr/>
        </p:nvSpPr>
        <p:spPr>
          <a:xfrm>
            <a:off x="4256633" y="1361056"/>
            <a:ext cx="187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A2CF"/>
                </a:solidFill>
              </a:rPr>
              <a:t>Cancers solides</a:t>
            </a:r>
          </a:p>
        </p:txBody>
      </p:sp>
    </p:spTree>
    <p:extLst>
      <p:ext uri="{BB962C8B-B14F-4D97-AF65-F5344CB8AC3E}">
        <p14:creationId xmlns:p14="http://schemas.microsoft.com/office/powerpoint/2010/main" val="211508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64D28-0FB4-CA61-0F03-2AD92B76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GCS AURAGEN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83CFB9-FF63-2985-37A5-91E074FE3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608" y="1417529"/>
            <a:ext cx="8544168" cy="4759434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A8B208-9B07-C3DF-53AB-8D1D8C72478B}"/>
              </a:ext>
            </a:extLst>
          </p:cNvPr>
          <p:cNvSpPr txBox="1"/>
          <p:nvPr/>
        </p:nvSpPr>
        <p:spPr>
          <a:xfrm>
            <a:off x="6163147" y="6554430"/>
            <a:ext cx="58920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hlinkClick r:id="rId3"/>
              </a:rPr>
              <a:t>https://www.auragen.fr/la-plateforme-auragen/presentation-de-la-plateforme-auragen/</a:t>
            </a:r>
            <a:r>
              <a:rPr lang="fr-FR" sz="1100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FA56F3-7A58-9B7B-B80D-92C785D9FD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6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69991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Activité cancers solides AURAGEN</a:t>
            </a:r>
            <a:br>
              <a:rPr lang="fr-FR" sz="3200" dirty="0"/>
            </a:br>
            <a:r>
              <a:rPr lang="fr-FR" sz="3200" dirty="0"/>
              <a:t>- 2023-2025 : élargissement au FFPE -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5EAA6D-20F0-D7B4-B3EB-9B7F02A4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148805D0-F07D-4284-BE5B-6CBE9F3DE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012744"/>
              </p:ext>
            </p:extLst>
          </p:nvPr>
        </p:nvGraphicFramePr>
        <p:xfrm>
          <a:off x="1391920" y="1690688"/>
          <a:ext cx="9611360" cy="465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42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69991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Répartition des dossiers FFPE séquencés</a:t>
            </a:r>
            <a:br>
              <a:rPr lang="fr-FR" sz="3200" dirty="0"/>
            </a:br>
            <a:r>
              <a:rPr lang="fr-FR" sz="3200" dirty="0"/>
              <a:t>par origine de la tumeur primitive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C3D678-07A4-0CC3-E4EF-5D87D626C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44" y="2318100"/>
            <a:ext cx="2979821" cy="1896143"/>
          </a:xfrm>
        </p:spPr>
        <p:txBody>
          <a:bodyPr>
            <a:norm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Cholangiocarcinomes</a:t>
            </a:r>
          </a:p>
          <a:p>
            <a:r>
              <a:rPr lang="fr-FR" sz="1800" dirty="0">
                <a:latin typeface="Calibri" panose="020F0502020204030204" pitchFamily="34" charset="0"/>
                <a:ea typeface="Aptos" panose="020B0004020202020204" pitchFamily="34" charset="0"/>
              </a:rPr>
              <a:t>Cancers du pancréas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Tumeurs neuroendocrines </a:t>
            </a:r>
          </a:p>
          <a:p>
            <a:r>
              <a:rPr lang="fr-FR" sz="1800" dirty="0">
                <a:latin typeface="Calibri" panose="020F0502020204030204" pitchFamily="34" charset="0"/>
                <a:ea typeface="Aptos" panose="020B0004020202020204" pitchFamily="34" charset="0"/>
              </a:rPr>
              <a:t>Cancers de primitif inconnu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DROM/COM (tous ty</a:t>
            </a:r>
            <a:r>
              <a:rPr lang="fr-FR" sz="1800" b="1" dirty="0">
                <a:latin typeface="Calibri" panose="020F0502020204030204" pitchFamily="34" charset="0"/>
                <a:ea typeface="Aptos" panose="020B0004020202020204" pitchFamily="34" charset="0"/>
              </a:rPr>
              <a:t>pes)</a:t>
            </a:r>
            <a:endParaRPr lang="fr-FR" sz="1800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58DDB0-E3F1-E4A5-F1D2-DC297542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02"/>
          <a:stretch/>
        </p:blipFill>
        <p:spPr>
          <a:xfrm>
            <a:off x="3780690" y="2003854"/>
            <a:ext cx="7608669" cy="37613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12016B-9D87-D72A-1E6F-26744375F0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AC8B5BA-F4B6-E153-26EB-3A0BA09AD6BE}"/>
              </a:ext>
            </a:extLst>
          </p:cNvPr>
          <p:cNvSpPr txBox="1"/>
          <p:nvPr/>
        </p:nvSpPr>
        <p:spPr>
          <a:xfrm>
            <a:off x="7599680" y="6425102"/>
            <a:ext cx="3288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* Avec au moins 1 séquençage WGS, WES, </a:t>
            </a:r>
            <a:r>
              <a:rPr lang="fr-FR" sz="1100" dirty="0" err="1"/>
              <a:t>RNAseq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1849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80206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Proportion de dossiers avec FFPE vs congelé</a:t>
            </a:r>
            <a:br>
              <a:rPr lang="fr-FR" sz="3200" dirty="0"/>
            </a:br>
            <a:r>
              <a:rPr lang="fr-FR" sz="3200" dirty="0"/>
              <a:t>- Nov. 2023 (démarrage FFPE) -  Sept. 2025 (</a:t>
            </a:r>
            <a:r>
              <a:rPr lang="fr-FR" sz="3200" b="1" dirty="0"/>
              <a:t>#2 ans</a:t>
            </a:r>
            <a:r>
              <a:rPr lang="fr-FR" sz="3200" dirty="0"/>
              <a:t>) -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370F1FD-0E74-597D-D2DB-C0761C1C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1C0D2B87-EA62-2D03-2D3E-1E0A16BE6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634149"/>
              </p:ext>
            </p:extLst>
          </p:nvPr>
        </p:nvGraphicFramePr>
        <p:xfrm>
          <a:off x="227232" y="2013852"/>
          <a:ext cx="5795962" cy="421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ACFB4313-2B3F-4FFA-B216-93B3C2DBA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975277"/>
              </p:ext>
            </p:extLst>
          </p:nvPr>
        </p:nvGraphicFramePr>
        <p:xfrm>
          <a:off x="5886450" y="2013853"/>
          <a:ext cx="5909310" cy="408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1B8F2978-A260-7436-EA4B-311EA6C84FD0}"/>
              </a:ext>
            </a:extLst>
          </p:cNvPr>
          <p:cNvSpPr txBox="1"/>
          <p:nvPr/>
        </p:nvSpPr>
        <p:spPr>
          <a:xfrm>
            <a:off x="7599680" y="6425102"/>
            <a:ext cx="3288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* Avec au moins 1 séquençage WGS, WES, </a:t>
            </a:r>
            <a:r>
              <a:rPr lang="fr-FR" sz="1100" dirty="0" err="1"/>
              <a:t>RNAseq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3996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69991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Extractions et préparations librairies</a:t>
            </a:r>
            <a:br>
              <a:rPr lang="fr-FR" sz="3200" dirty="0"/>
            </a:br>
            <a:r>
              <a:rPr lang="fr-FR" sz="3200" dirty="0"/>
              <a:t>- FFPE vs congelé 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596935-1BCD-64E2-9C82-95B192EA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7E2734-EF6E-1819-5ACB-BC542B9D0D48}"/>
              </a:ext>
            </a:extLst>
          </p:cNvPr>
          <p:cNvSpPr txBox="1"/>
          <p:nvPr/>
        </p:nvSpPr>
        <p:spPr>
          <a:xfrm>
            <a:off x="4540603" y="5638799"/>
            <a:ext cx="326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Echecs = quantité et/ou qualité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CB6CD56-371B-C994-7CE4-9C074EDB7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490610"/>
              </p:ext>
            </p:extLst>
          </p:nvPr>
        </p:nvGraphicFramePr>
        <p:xfrm>
          <a:off x="304800" y="1782890"/>
          <a:ext cx="5262878" cy="385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49170B4B-4C60-429C-9A22-AB2BE8D0A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131102"/>
              </p:ext>
            </p:extLst>
          </p:nvPr>
        </p:nvGraphicFramePr>
        <p:xfrm>
          <a:off x="6350000" y="1782890"/>
          <a:ext cx="5466080" cy="385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276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85BA88F3-547E-A468-44A4-82D90531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27"/>
          <a:stretch/>
        </p:blipFill>
        <p:spPr>
          <a:xfrm>
            <a:off x="2806991" y="2261316"/>
            <a:ext cx="7919137" cy="42234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69991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Séquençages réalisés</a:t>
            </a:r>
            <a:br>
              <a:rPr lang="fr-FR" sz="3200" dirty="0"/>
            </a:br>
            <a:r>
              <a:rPr lang="fr-FR" sz="3200" dirty="0"/>
              <a:t>- FFPE vs congelé -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B21424-E30C-F4DB-303B-AC2F60D06B22}"/>
              </a:ext>
            </a:extLst>
          </p:cNvPr>
          <p:cNvSpPr txBox="1"/>
          <p:nvPr/>
        </p:nvSpPr>
        <p:spPr>
          <a:xfrm>
            <a:off x="4216400" y="1812608"/>
            <a:ext cx="123347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CONGELE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A2B3B8-5401-A79A-23CA-FBA86B082512}"/>
              </a:ext>
            </a:extLst>
          </p:cNvPr>
          <p:cNvSpPr txBox="1"/>
          <p:nvPr/>
        </p:nvSpPr>
        <p:spPr>
          <a:xfrm>
            <a:off x="8270240" y="1791336"/>
            <a:ext cx="70403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FFPE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AAA964-5BC9-548A-FA92-F4FE9BF4E3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FDB2414-D543-8FC5-811B-0B30C6BF4384}"/>
              </a:ext>
            </a:extLst>
          </p:cNvPr>
          <p:cNvSpPr txBox="1"/>
          <p:nvPr/>
        </p:nvSpPr>
        <p:spPr>
          <a:xfrm>
            <a:off x="253497" y="2706986"/>
            <a:ext cx="2471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WGS, WES et </a:t>
            </a:r>
            <a:r>
              <a:rPr lang="fr-FR" dirty="0" err="1"/>
              <a:t>RNAseq</a:t>
            </a:r>
            <a:r>
              <a:rPr lang="fr-FR" dirty="0"/>
              <a:t> pour tous les dossiers</a:t>
            </a:r>
          </a:p>
          <a:p>
            <a:pPr marL="285750" indent="-285750">
              <a:buFontTx/>
              <a:buChar char="-"/>
            </a:pPr>
            <a:r>
              <a:rPr lang="fr-FR" dirty="0"/>
              <a:t>Analyses WGS plus complètes que WES</a:t>
            </a:r>
          </a:p>
          <a:p>
            <a:pPr marL="285750" indent="-285750">
              <a:buFontTx/>
              <a:buChar char="-"/>
            </a:pPr>
            <a:r>
              <a:rPr lang="fr-FR" dirty="0"/>
              <a:t>Si matériel insuffisant : ADN (WGS/WES) privilégié</a:t>
            </a:r>
          </a:p>
        </p:txBody>
      </p:sp>
    </p:spTree>
    <p:extLst>
      <p:ext uri="{BB962C8B-B14F-4D97-AF65-F5344CB8AC3E}">
        <p14:creationId xmlns:p14="http://schemas.microsoft.com/office/powerpoint/2010/main" val="357498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69991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Séquençages réalisés</a:t>
            </a:r>
            <a:br>
              <a:rPr lang="fr-FR" sz="3200" dirty="0"/>
            </a:br>
            <a:r>
              <a:rPr lang="fr-FR" sz="3200" dirty="0"/>
              <a:t>- importance de la qualité des acides nucléiques 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82B18F-E526-82B0-CC62-1EA74145D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9" y="1963056"/>
            <a:ext cx="5898371" cy="38939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9786C0-F2E0-0AC4-73EC-144953D5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59"/>
          <a:stretch/>
        </p:blipFill>
        <p:spPr>
          <a:xfrm>
            <a:off x="6248400" y="1952863"/>
            <a:ext cx="5544103" cy="38939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F3D669-431E-AB29-C5A7-BB0DC0BDA9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A8C875-330D-A3D6-E84B-029745075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052" y="2479040"/>
            <a:ext cx="520230" cy="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2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FD51-88C5-B9F3-4FBE-5E8A364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69991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FFPE : on s’acharne…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EEE6AF-A022-2D18-B9A8-63E3B990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73" b="11773"/>
          <a:stretch/>
        </p:blipFill>
        <p:spPr>
          <a:xfrm>
            <a:off x="10149934" y="41960"/>
            <a:ext cx="1905266" cy="1325564"/>
          </a:xfrm>
          <a:prstGeom prst="rect">
            <a:avLst/>
          </a:prstGeom>
        </p:spPr>
      </p:pic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026373E-F210-0AB9-9457-C9B7EA8BA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724397"/>
              </p:ext>
            </p:extLst>
          </p:nvPr>
        </p:nvGraphicFramePr>
        <p:xfrm>
          <a:off x="2407920" y="1944906"/>
          <a:ext cx="6888480" cy="399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6888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619</Words>
  <Application>Microsoft Office PowerPoint</Application>
  <PresentationFormat>Grand écran</PresentationFormat>
  <Paragraphs>131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Wingdings</vt:lpstr>
      <vt:lpstr>Thème Office</vt:lpstr>
      <vt:lpstr>Déploiement du FFPE dans les laboratoires du PFMG2025 - bilan sur AURAGEN -</vt:lpstr>
      <vt:lpstr>Le GCS AURAGEN</vt:lpstr>
      <vt:lpstr>Activité cancers solides AURAGEN - 2023-2025 : élargissement au FFPE -</vt:lpstr>
      <vt:lpstr>Répartition des dossiers FFPE séquencés par origine de la tumeur primitive</vt:lpstr>
      <vt:lpstr>Proportion de dossiers avec FFPE vs congelé - Nov. 2023 (démarrage FFPE) -  Sept. 2025 (#2 ans) -</vt:lpstr>
      <vt:lpstr>Extractions et préparations librairies - FFPE vs congelé -</vt:lpstr>
      <vt:lpstr>Séquençages réalisés - FFPE vs congelé -</vt:lpstr>
      <vt:lpstr>Séquençages réalisés - importance de la qualité des acides nucléiques -</vt:lpstr>
      <vt:lpstr>FFPE : on s’acharne…</vt:lpstr>
      <vt:lpstr>… mais cela prend plus de temps et de ressources</vt:lpstr>
      <vt:lpstr>Artéfacts liés à la fixation : SNV - signature caractéristique -</vt:lpstr>
      <vt:lpstr>Artéfacts liés à la fixation : CNV - blocs miroirs congelé et FFPE -</vt:lpstr>
      <vt:lpstr>Dossiers rendus : FFPE vs congelé</vt:lpstr>
      <vt:lpstr>FFPE : conclusions</vt:lpstr>
      <vt:lpstr>Merci !</vt:lpstr>
    </vt:vector>
  </TitlesOfParts>
  <Company>Centre LÃ©on BÃ©rard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Déploiement du FFPE dans les laboratoires du PFMG2025 - bilan sur AURAGEN -</dc:title>
  <dc:creator>MC LEER Anne</dc:creator>
  <cp:lastModifiedBy>MATTHIEU, Flore</cp:lastModifiedBy>
  <cp:revision>28</cp:revision>
  <dcterms:created xsi:type="dcterms:W3CDTF">2025-10-03T08:25:08Z</dcterms:created>
  <dcterms:modified xsi:type="dcterms:W3CDTF">2025-10-13T16:15:00Z</dcterms:modified>
</cp:coreProperties>
</file>